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15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2" d="100"/>
          <a:sy n="62" d="100"/>
        </p:scale>
        <p:origin x="828"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DBF0AA-BF76-4FE6-9224-420DD10A2EC9}" type="datetimeFigureOut">
              <a:rPr lang="en-US" smtClean="0"/>
              <a:t>12/26/2023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27A415-A672-408D-A16C-65ED3EBDEFC5}" type="slidenum">
              <a:rPr lang="en-US" smtClean="0"/>
              <a:t>‹#›</a:t>
            </a:fld>
            <a:endParaRPr lang="en-US"/>
          </a:p>
        </p:txBody>
      </p:sp>
    </p:spTree>
    <p:extLst>
      <p:ext uri="{BB962C8B-B14F-4D97-AF65-F5344CB8AC3E}">
        <p14:creationId xmlns:p14="http://schemas.microsoft.com/office/powerpoint/2010/main" val="3169243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5B98775-58E3-4528-A723-AF87BCC50721}" type="datetimeFigureOut">
              <a:rPr lang="en-US" smtClean="0"/>
              <a:t>12/22/2023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1ED9F3-7131-4353-938A-AEC8BCFF6AA8}" type="slidenum">
              <a:rPr lang="en-US" smtClean="0"/>
              <a:t>‹#›</a:t>
            </a:fld>
            <a:endParaRPr lang="en-US"/>
          </a:p>
        </p:txBody>
      </p:sp>
    </p:spTree>
    <p:extLst>
      <p:ext uri="{BB962C8B-B14F-4D97-AF65-F5344CB8AC3E}">
        <p14:creationId xmlns:p14="http://schemas.microsoft.com/office/powerpoint/2010/main" val="1751472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5B98775-58E3-4528-A723-AF87BCC50721}" type="datetimeFigureOut">
              <a:rPr lang="en-US" smtClean="0"/>
              <a:t>12/22/2023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1ED9F3-7131-4353-938A-AEC8BCFF6AA8}" type="slidenum">
              <a:rPr lang="en-US" smtClean="0"/>
              <a:t>‹#›</a:t>
            </a:fld>
            <a:endParaRPr lang="en-US"/>
          </a:p>
        </p:txBody>
      </p:sp>
    </p:spTree>
    <p:extLst>
      <p:ext uri="{BB962C8B-B14F-4D97-AF65-F5344CB8AC3E}">
        <p14:creationId xmlns:p14="http://schemas.microsoft.com/office/powerpoint/2010/main" val="2901446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5B98775-58E3-4528-A723-AF87BCC50721}" type="datetimeFigureOut">
              <a:rPr lang="en-US" smtClean="0"/>
              <a:t>12/22/2023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1ED9F3-7131-4353-938A-AEC8BCFF6AA8}" type="slidenum">
              <a:rPr lang="en-US" smtClean="0"/>
              <a:t>‹#›</a:t>
            </a:fld>
            <a:endParaRPr lang="en-US"/>
          </a:p>
        </p:txBody>
      </p:sp>
    </p:spTree>
    <p:extLst>
      <p:ext uri="{BB962C8B-B14F-4D97-AF65-F5344CB8AC3E}">
        <p14:creationId xmlns:p14="http://schemas.microsoft.com/office/powerpoint/2010/main" val="13851021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5B98775-58E3-4528-A723-AF87BCC50721}" type="datetimeFigureOut">
              <a:rPr lang="en-US" smtClean="0"/>
              <a:t>12/22/2023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1ED9F3-7131-4353-938A-AEC8BCFF6AA8}" type="slidenum">
              <a:rPr lang="en-US" smtClean="0"/>
              <a:t>‹#›</a:t>
            </a:fld>
            <a:endParaRPr lang="en-US"/>
          </a:p>
        </p:txBody>
      </p:sp>
    </p:spTree>
    <p:extLst>
      <p:ext uri="{BB962C8B-B14F-4D97-AF65-F5344CB8AC3E}">
        <p14:creationId xmlns:p14="http://schemas.microsoft.com/office/powerpoint/2010/main" val="1842671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5B98775-58E3-4528-A723-AF87BCC50721}" type="datetimeFigureOut">
              <a:rPr lang="en-US" smtClean="0"/>
              <a:t>12/22/2023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1ED9F3-7131-4353-938A-AEC8BCFF6AA8}" type="slidenum">
              <a:rPr lang="en-US" smtClean="0"/>
              <a:t>‹#›</a:t>
            </a:fld>
            <a:endParaRPr lang="en-US"/>
          </a:p>
        </p:txBody>
      </p:sp>
    </p:spTree>
    <p:extLst>
      <p:ext uri="{BB962C8B-B14F-4D97-AF65-F5344CB8AC3E}">
        <p14:creationId xmlns:p14="http://schemas.microsoft.com/office/powerpoint/2010/main" val="2642543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5B98775-58E3-4528-A723-AF87BCC50721}" type="datetimeFigureOut">
              <a:rPr lang="en-US" smtClean="0"/>
              <a:t>12/22/2023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1ED9F3-7131-4353-938A-AEC8BCFF6AA8}" type="slidenum">
              <a:rPr lang="en-US" smtClean="0"/>
              <a:t>‹#›</a:t>
            </a:fld>
            <a:endParaRPr lang="en-US"/>
          </a:p>
        </p:txBody>
      </p:sp>
    </p:spTree>
    <p:extLst>
      <p:ext uri="{BB962C8B-B14F-4D97-AF65-F5344CB8AC3E}">
        <p14:creationId xmlns:p14="http://schemas.microsoft.com/office/powerpoint/2010/main" val="4678484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5B98775-58E3-4528-A723-AF87BCC50721}" type="datetimeFigureOut">
              <a:rPr lang="en-US" smtClean="0"/>
              <a:t>12/22/2023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1ED9F3-7131-4353-938A-AEC8BCFF6AA8}" type="slidenum">
              <a:rPr lang="en-US" smtClean="0"/>
              <a:t>‹#›</a:t>
            </a:fld>
            <a:endParaRPr lang="en-US"/>
          </a:p>
        </p:txBody>
      </p:sp>
    </p:spTree>
    <p:extLst>
      <p:ext uri="{BB962C8B-B14F-4D97-AF65-F5344CB8AC3E}">
        <p14:creationId xmlns:p14="http://schemas.microsoft.com/office/powerpoint/2010/main" val="1303940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5B98775-58E3-4528-A723-AF87BCC50721}" type="datetimeFigureOut">
              <a:rPr lang="en-US" smtClean="0"/>
              <a:t>12/22/2023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1ED9F3-7131-4353-938A-AEC8BCFF6AA8}" type="slidenum">
              <a:rPr lang="en-US" smtClean="0"/>
              <a:t>‹#›</a:t>
            </a:fld>
            <a:endParaRPr lang="en-US"/>
          </a:p>
        </p:txBody>
      </p:sp>
    </p:spTree>
    <p:extLst>
      <p:ext uri="{BB962C8B-B14F-4D97-AF65-F5344CB8AC3E}">
        <p14:creationId xmlns:p14="http://schemas.microsoft.com/office/powerpoint/2010/main" val="1713204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B98775-58E3-4528-A723-AF87BCC50721}" type="datetimeFigureOut">
              <a:rPr lang="en-US" smtClean="0"/>
              <a:t>12/22/2023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1ED9F3-7131-4353-938A-AEC8BCFF6AA8}" type="slidenum">
              <a:rPr lang="en-US" smtClean="0"/>
              <a:t>‹#›</a:t>
            </a:fld>
            <a:endParaRPr lang="en-US"/>
          </a:p>
        </p:txBody>
      </p:sp>
    </p:spTree>
    <p:extLst>
      <p:ext uri="{BB962C8B-B14F-4D97-AF65-F5344CB8AC3E}">
        <p14:creationId xmlns:p14="http://schemas.microsoft.com/office/powerpoint/2010/main" val="12406738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5B98775-58E3-4528-A723-AF87BCC50721}" type="datetimeFigureOut">
              <a:rPr lang="en-US" smtClean="0"/>
              <a:t>12/22/2023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1ED9F3-7131-4353-938A-AEC8BCFF6AA8}" type="slidenum">
              <a:rPr lang="en-US" smtClean="0"/>
              <a:t>‹#›</a:t>
            </a:fld>
            <a:endParaRPr lang="en-US"/>
          </a:p>
        </p:txBody>
      </p:sp>
    </p:spTree>
    <p:extLst>
      <p:ext uri="{BB962C8B-B14F-4D97-AF65-F5344CB8AC3E}">
        <p14:creationId xmlns:p14="http://schemas.microsoft.com/office/powerpoint/2010/main" val="1487771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5B98775-58E3-4528-A723-AF87BCC50721}" type="datetimeFigureOut">
              <a:rPr lang="en-US" smtClean="0"/>
              <a:t>12/22/2023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1ED9F3-7131-4353-938A-AEC8BCFF6AA8}" type="slidenum">
              <a:rPr lang="en-US" smtClean="0"/>
              <a:t>‹#›</a:t>
            </a:fld>
            <a:endParaRPr lang="en-US"/>
          </a:p>
        </p:txBody>
      </p:sp>
    </p:spTree>
    <p:extLst>
      <p:ext uri="{BB962C8B-B14F-4D97-AF65-F5344CB8AC3E}">
        <p14:creationId xmlns:p14="http://schemas.microsoft.com/office/powerpoint/2010/main" val="2804100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B98775-58E3-4528-A723-AF87BCC50721}" type="datetimeFigureOut">
              <a:rPr lang="en-US" smtClean="0"/>
              <a:t>12/22/2023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1ED9F3-7131-4353-938A-AEC8BCFF6AA8}" type="slidenum">
              <a:rPr lang="en-US" smtClean="0"/>
              <a:t>‹#›</a:t>
            </a:fld>
            <a:endParaRPr lang="en-US"/>
          </a:p>
        </p:txBody>
      </p:sp>
    </p:spTree>
    <p:extLst>
      <p:ext uri="{BB962C8B-B14F-4D97-AF65-F5344CB8AC3E}">
        <p14:creationId xmlns:p14="http://schemas.microsoft.com/office/powerpoint/2010/main" val="26642282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exagon 3"/>
          <p:cNvSpPr/>
          <p:nvPr/>
        </p:nvSpPr>
        <p:spPr>
          <a:xfrm>
            <a:off x="-543272" y="1554480"/>
            <a:ext cx="6375112" cy="1493520"/>
          </a:xfrm>
          <a:prstGeom prst="hexagon">
            <a:avLst/>
          </a:prstGeom>
          <a:solidFill>
            <a:srgbClr val="2215C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1"/>
                </a:solidFill>
              </a:rPr>
              <a:t>FINANCIAL PERFORMANCE OVERVIEW REPORT</a:t>
            </a:r>
          </a:p>
        </p:txBody>
      </p:sp>
      <p:sp>
        <p:nvSpPr>
          <p:cNvPr id="5" name="Hexagon 4"/>
          <p:cNvSpPr/>
          <p:nvPr/>
        </p:nvSpPr>
        <p:spPr>
          <a:xfrm>
            <a:off x="5242560" y="6131560"/>
            <a:ext cx="1605280" cy="1452880"/>
          </a:xfrm>
          <a:prstGeom prst="hexagon">
            <a:avLst/>
          </a:prstGeom>
          <a:solidFill>
            <a:srgbClr val="2215C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1"/>
              </a:solidFill>
            </a:endParaRPr>
          </a:p>
          <a:p>
            <a:pPr algn="ctr"/>
            <a:endParaRPr lang="en-US" sz="3200" b="1" dirty="0" smtClean="0">
              <a:solidFill>
                <a:schemeClr val="bg1"/>
              </a:solidFill>
            </a:endParaRPr>
          </a:p>
        </p:txBody>
      </p:sp>
      <p:sp>
        <p:nvSpPr>
          <p:cNvPr id="6" name="Hexagon 5"/>
          <p:cNvSpPr/>
          <p:nvPr/>
        </p:nvSpPr>
        <p:spPr>
          <a:xfrm>
            <a:off x="901844" y="-702409"/>
            <a:ext cx="1678796" cy="1240889"/>
          </a:xfrm>
          <a:prstGeom prst="hexagon">
            <a:avLst/>
          </a:prstGeom>
          <a:solidFill>
            <a:srgbClr val="2215C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1"/>
              </a:solidFill>
            </a:endParaRPr>
          </a:p>
          <a:p>
            <a:pPr algn="ctr"/>
            <a:endParaRPr lang="en-US" sz="3200" b="1" dirty="0" smtClean="0">
              <a:solidFill>
                <a:schemeClr val="bg1"/>
              </a:solidFill>
            </a:endParaRPr>
          </a:p>
        </p:txBody>
      </p:sp>
      <p:sp>
        <p:nvSpPr>
          <p:cNvPr id="7" name="TextBox 6"/>
          <p:cNvSpPr txBox="1"/>
          <p:nvPr/>
        </p:nvSpPr>
        <p:spPr>
          <a:xfrm>
            <a:off x="467360" y="3596640"/>
            <a:ext cx="4064000" cy="646331"/>
          </a:xfrm>
          <a:prstGeom prst="rect">
            <a:avLst/>
          </a:prstGeom>
          <a:noFill/>
        </p:spPr>
        <p:txBody>
          <a:bodyPr wrap="square" rtlCol="0">
            <a:spAutoFit/>
          </a:bodyPr>
          <a:lstStyle/>
          <a:p>
            <a:pPr algn="ctr"/>
            <a:r>
              <a:rPr lang="en-US" b="1" dirty="0" smtClean="0">
                <a:latin typeface="Arial Rounded MT Bold" panose="020F0704030504030204" pitchFamily="34" charset="0"/>
              </a:rPr>
              <a:t>FOR AUGUSTA &amp; CO RETAILS</a:t>
            </a:r>
          </a:p>
          <a:p>
            <a:pPr algn="ctr"/>
            <a:r>
              <a:rPr lang="en-US" dirty="0" smtClean="0"/>
              <a:t>JANUARY 2013 – DECEMBER 2014</a:t>
            </a:r>
          </a:p>
        </p:txBody>
      </p:sp>
      <p:sp>
        <p:nvSpPr>
          <p:cNvPr id="8" name="TextBox 7"/>
          <p:cNvSpPr txBox="1"/>
          <p:nvPr/>
        </p:nvSpPr>
        <p:spPr>
          <a:xfrm>
            <a:off x="541164" y="4791611"/>
            <a:ext cx="4064000" cy="646331"/>
          </a:xfrm>
          <a:prstGeom prst="rect">
            <a:avLst/>
          </a:prstGeom>
          <a:noFill/>
        </p:spPr>
        <p:txBody>
          <a:bodyPr wrap="square" rtlCol="0">
            <a:spAutoFit/>
          </a:bodyPr>
          <a:lstStyle/>
          <a:p>
            <a:pPr algn="ctr"/>
            <a:r>
              <a:rPr lang="en-US" b="1" dirty="0" smtClean="0">
                <a:latin typeface="Arial Rounded MT Bold" panose="020F0704030504030204" pitchFamily="34" charset="0"/>
              </a:rPr>
              <a:t>PRESENTED BY:</a:t>
            </a:r>
          </a:p>
          <a:p>
            <a:pPr algn="ctr"/>
            <a:r>
              <a:rPr lang="en-US" dirty="0" smtClean="0"/>
              <a:t>RICHARD GILBERT</a:t>
            </a:r>
          </a:p>
        </p:txBody>
      </p:sp>
      <p:sp>
        <p:nvSpPr>
          <p:cNvPr id="10" name="TextBox 9"/>
          <p:cNvSpPr txBox="1"/>
          <p:nvPr/>
        </p:nvSpPr>
        <p:spPr>
          <a:xfrm>
            <a:off x="1463040" y="5994400"/>
            <a:ext cx="2082800" cy="369332"/>
          </a:xfrm>
          <a:prstGeom prst="rect">
            <a:avLst/>
          </a:prstGeom>
          <a:noFill/>
        </p:spPr>
        <p:txBody>
          <a:bodyPr wrap="square" rtlCol="0">
            <a:spAutoFit/>
          </a:bodyPr>
          <a:lstStyle/>
          <a:p>
            <a:r>
              <a:rPr lang="en-US" dirty="0" smtClean="0"/>
              <a:t>DECEMBER 21, 2023</a:t>
            </a:r>
            <a:endParaRPr lang="en-US" dirty="0"/>
          </a:p>
        </p:txBody>
      </p:sp>
      <p:sp>
        <p:nvSpPr>
          <p:cNvPr id="11" name="Hexagon 10"/>
          <p:cNvSpPr/>
          <p:nvPr/>
        </p:nvSpPr>
        <p:spPr>
          <a:xfrm>
            <a:off x="6626831" y="1181528"/>
            <a:ext cx="6931632" cy="5121244"/>
          </a:xfrm>
          <a:prstGeom prst="hexagon">
            <a:avLst/>
          </a:prstGeom>
          <a:blipFill>
            <a:blip r:embed="rId2"/>
            <a:stretch>
              <a:fillRect/>
            </a:stretch>
          </a:blipFill>
          <a:ln w="6350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88264" y="0"/>
            <a:ext cx="2404187" cy="1040695"/>
          </a:xfrm>
          <a:prstGeom prst="rect">
            <a:avLst/>
          </a:prstGeom>
        </p:spPr>
      </p:pic>
    </p:spTree>
    <p:extLst>
      <p:ext uri="{BB962C8B-B14F-4D97-AF65-F5344CB8AC3E}">
        <p14:creationId xmlns:p14="http://schemas.microsoft.com/office/powerpoint/2010/main" val="31534122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exagon 3"/>
          <p:cNvSpPr/>
          <p:nvPr/>
        </p:nvSpPr>
        <p:spPr>
          <a:xfrm>
            <a:off x="-328774" y="-240158"/>
            <a:ext cx="2424701" cy="1266289"/>
          </a:xfrm>
          <a:prstGeom prst="hexagon">
            <a:avLst/>
          </a:prstGeom>
          <a:solidFill>
            <a:srgbClr val="2215C9"/>
          </a:solidFill>
          <a:ln>
            <a:solidFill>
              <a:srgbClr val="2215C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Hexagon 4"/>
          <p:cNvSpPr/>
          <p:nvPr/>
        </p:nvSpPr>
        <p:spPr>
          <a:xfrm>
            <a:off x="755150" y="0"/>
            <a:ext cx="3457254" cy="785974"/>
          </a:xfrm>
          <a:prstGeom prst="hexagon">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rgbClr val="2215C9"/>
                </a:solidFill>
                <a:latin typeface="Arial Rounded MT Bold" panose="020F0704030504030204" pitchFamily="34" charset="0"/>
              </a:rPr>
              <a:t>CONTENTS</a:t>
            </a:r>
            <a:r>
              <a:rPr lang="en-US" dirty="0" smtClean="0"/>
              <a:t>S</a:t>
            </a:r>
            <a:endParaRPr lang="en-US" dirty="0"/>
          </a:p>
        </p:txBody>
      </p:sp>
      <p:sp>
        <p:nvSpPr>
          <p:cNvPr id="7" name="Hexagon 6"/>
          <p:cNvSpPr/>
          <p:nvPr/>
        </p:nvSpPr>
        <p:spPr>
          <a:xfrm>
            <a:off x="1117298" y="2062386"/>
            <a:ext cx="459838" cy="654686"/>
          </a:xfrm>
          <a:prstGeom prst="hexagon">
            <a:avLst/>
          </a:prstGeom>
          <a:solidFill>
            <a:srgbClr val="2215C9"/>
          </a:solidFill>
          <a:ln>
            <a:solidFill>
              <a:srgbClr val="2215C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Hexagon 7"/>
          <p:cNvSpPr/>
          <p:nvPr/>
        </p:nvSpPr>
        <p:spPr>
          <a:xfrm>
            <a:off x="1109474" y="3164407"/>
            <a:ext cx="459838" cy="654686"/>
          </a:xfrm>
          <a:prstGeom prst="hexagon">
            <a:avLst/>
          </a:prstGeom>
          <a:solidFill>
            <a:srgbClr val="2215C9"/>
          </a:solidFill>
          <a:ln>
            <a:solidFill>
              <a:srgbClr val="2215C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Hexagon 8"/>
          <p:cNvSpPr/>
          <p:nvPr/>
        </p:nvSpPr>
        <p:spPr>
          <a:xfrm>
            <a:off x="1109474" y="4335095"/>
            <a:ext cx="459838" cy="654686"/>
          </a:xfrm>
          <a:prstGeom prst="hexagon">
            <a:avLst/>
          </a:prstGeom>
          <a:solidFill>
            <a:srgbClr val="2215C9"/>
          </a:solidFill>
          <a:ln>
            <a:solidFill>
              <a:srgbClr val="2215C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Hexagon 9"/>
          <p:cNvSpPr/>
          <p:nvPr/>
        </p:nvSpPr>
        <p:spPr>
          <a:xfrm>
            <a:off x="1109474" y="5367097"/>
            <a:ext cx="459838" cy="654686"/>
          </a:xfrm>
          <a:prstGeom prst="hexagon">
            <a:avLst/>
          </a:prstGeom>
          <a:solidFill>
            <a:srgbClr val="2215C9"/>
          </a:solidFill>
          <a:ln>
            <a:solidFill>
              <a:srgbClr val="2215C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117298" y="2158896"/>
            <a:ext cx="563878" cy="461665"/>
          </a:xfrm>
          <a:prstGeom prst="rect">
            <a:avLst/>
          </a:prstGeom>
          <a:noFill/>
        </p:spPr>
        <p:txBody>
          <a:bodyPr wrap="square" rtlCol="0">
            <a:spAutoFit/>
          </a:bodyPr>
          <a:lstStyle/>
          <a:p>
            <a:r>
              <a:rPr lang="en-US" sz="2400" b="1" dirty="0" smtClean="0">
                <a:solidFill>
                  <a:schemeClr val="bg1"/>
                </a:solidFill>
              </a:rPr>
              <a:t>01</a:t>
            </a:r>
          </a:p>
        </p:txBody>
      </p:sp>
      <p:sp>
        <p:nvSpPr>
          <p:cNvPr id="16" name="TextBox 15"/>
          <p:cNvSpPr txBox="1"/>
          <p:nvPr/>
        </p:nvSpPr>
        <p:spPr>
          <a:xfrm>
            <a:off x="1117298" y="3231410"/>
            <a:ext cx="563878" cy="461665"/>
          </a:xfrm>
          <a:prstGeom prst="rect">
            <a:avLst/>
          </a:prstGeom>
          <a:noFill/>
        </p:spPr>
        <p:txBody>
          <a:bodyPr wrap="square" rtlCol="0">
            <a:spAutoFit/>
          </a:bodyPr>
          <a:lstStyle/>
          <a:p>
            <a:r>
              <a:rPr lang="en-US" sz="2400" b="1" dirty="0" smtClean="0">
                <a:solidFill>
                  <a:schemeClr val="bg1"/>
                </a:solidFill>
              </a:rPr>
              <a:t>02</a:t>
            </a:r>
          </a:p>
        </p:txBody>
      </p:sp>
      <p:sp>
        <p:nvSpPr>
          <p:cNvPr id="17" name="TextBox 16"/>
          <p:cNvSpPr txBox="1"/>
          <p:nvPr/>
        </p:nvSpPr>
        <p:spPr>
          <a:xfrm>
            <a:off x="1080722" y="4410518"/>
            <a:ext cx="563878" cy="461665"/>
          </a:xfrm>
          <a:prstGeom prst="rect">
            <a:avLst/>
          </a:prstGeom>
          <a:noFill/>
        </p:spPr>
        <p:txBody>
          <a:bodyPr wrap="square" rtlCol="0">
            <a:spAutoFit/>
          </a:bodyPr>
          <a:lstStyle/>
          <a:p>
            <a:r>
              <a:rPr lang="en-US" sz="2400" b="1" dirty="0" smtClean="0">
                <a:solidFill>
                  <a:schemeClr val="bg1"/>
                </a:solidFill>
              </a:rPr>
              <a:t>03</a:t>
            </a:r>
          </a:p>
        </p:txBody>
      </p:sp>
      <p:sp>
        <p:nvSpPr>
          <p:cNvPr id="18" name="TextBox 17"/>
          <p:cNvSpPr txBox="1"/>
          <p:nvPr/>
        </p:nvSpPr>
        <p:spPr>
          <a:xfrm>
            <a:off x="1065278" y="5463607"/>
            <a:ext cx="563878" cy="461665"/>
          </a:xfrm>
          <a:prstGeom prst="rect">
            <a:avLst/>
          </a:prstGeom>
          <a:noFill/>
        </p:spPr>
        <p:txBody>
          <a:bodyPr wrap="square" rtlCol="0">
            <a:spAutoFit/>
          </a:bodyPr>
          <a:lstStyle/>
          <a:p>
            <a:r>
              <a:rPr lang="en-US" sz="2400" b="1" dirty="0" smtClean="0">
                <a:solidFill>
                  <a:schemeClr val="bg1"/>
                </a:solidFill>
              </a:rPr>
              <a:t>04</a:t>
            </a:r>
          </a:p>
        </p:txBody>
      </p:sp>
      <p:sp>
        <p:nvSpPr>
          <p:cNvPr id="21" name="TextBox 20"/>
          <p:cNvSpPr txBox="1"/>
          <p:nvPr/>
        </p:nvSpPr>
        <p:spPr>
          <a:xfrm>
            <a:off x="1847088" y="2128118"/>
            <a:ext cx="2514600" cy="523220"/>
          </a:xfrm>
          <a:prstGeom prst="rect">
            <a:avLst/>
          </a:prstGeom>
          <a:noFill/>
        </p:spPr>
        <p:txBody>
          <a:bodyPr wrap="square" rtlCol="0">
            <a:spAutoFit/>
          </a:bodyPr>
          <a:lstStyle/>
          <a:p>
            <a:r>
              <a:rPr lang="en-US" sz="2800" dirty="0" smtClean="0">
                <a:latin typeface="Agency FB" panose="020B0503020202020204" pitchFamily="34" charset="0"/>
              </a:rPr>
              <a:t>Executive Summary.</a:t>
            </a:r>
            <a:endParaRPr lang="en-US" sz="2800" dirty="0">
              <a:latin typeface="Agency FB" panose="020B0503020202020204" pitchFamily="34" charset="0"/>
            </a:endParaRPr>
          </a:p>
        </p:txBody>
      </p:sp>
      <p:sp>
        <p:nvSpPr>
          <p:cNvPr id="22" name="TextBox 21"/>
          <p:cNvSpPr txBox="1"/>
          <p:nvPr/>
        </p:nvSpPr>
        <p:spPr>
          <a:xfrm>
            <a:off x="1847088" y="3231410"/>
            <a:ext cx="5458968" cy="521916"/>
          </a:xfrm>
          <a:prstGeom prst="rect">
            <a:avLst/>
          </a:prstGeom>
          <a:noFill/>
        </p:spPr>
        <p:txBody>
          <a:bodyPr wrap="square" rtlCol="0">
            <a:spAutoFit/>
          </a:bodyPr>
          <a:lstStyle/>
          <a:p>
            <a:r>
              <a:rPr lang="en-US" sz="2800" dirty="0" smtClean="0">
                <a:latin typeface="Agency FB" panose="020B0503020202020204" pitchFamily="34" charset="0"/>
              </a:rPr>
              <a:t>Key findings/solutions(In bullet points).</a:t>
            </a:r>
            <a:endParaRPr lang="en-US" sz="2800" dirty="0">
              <a:latin typeface="Agency FB" panose="020B0503020202020204" pitchFamily="34" charset="0"/>
            </a:endParaRPr>
          </a:p>
        </p:txBody>
      </p:sp>
      <p:sp>
        <p:nvSpPr>
          <p:cNvPr id="23" name="TextBox 22"/>
          <p:cNvSpPr txBox="1"/>
          <p:nvPr/>
        </p:nvSpPr>
        <p:spPr>
          <a:xfrm>
            <a:off x="1847088" y="5498563"/>
            <a:ext cx="2514600" cy="523220"/>
          </a:xfrm>
          <a:prstGeom prst="rect">
            <a:avLst/>
          </a:prstGeom>
          <a:noFill/>
        </p:spPr>
        <p:txBody>
          <a:bodyPr wrap="square" rtlCol="0">
            <a:spAutoFit/>
          </a:bodyPr>
          <a:lstStyle/>
          <a:p>
            <a:r>
              <a:rPr lang="en-US" sz="2800" dirty="0" smtClean="0">
                <a:latin typeface="Agency FB" panose="020B0503020202020204" pitchFamily="34" charset="0"/>
              </a:rPr>
              <a:t>Conclusion.</a:t>
            </a:r>
            <a:endParaRPr lang="en-US" sz="2800" dirty="0">
              <a:latin typeface="Agency FB" panose="020B0503020202020204" pitchFamily="34" charset="0"/>
            </a:endParaRPr>
          </a:p>
        </p:txBody>
      </p:sp>
      <p:sp>
        <p:nvSpPr>
          <p:cNvPr id="24" name="TextBox 23"/>
          <p:cNvSpPr txBox="1"/>
          <p:nvPr/>
        </p:nvSpPr>
        <p:spPr>
          <a:xfrm>
            <a:off x="1847088" y="4466561"/>
            <a:ext cx="5202936" cy="523220"/>
          </a:xfrm>
          <a:prstGeom prst="rect">
            <a:avLst/>
          </a:prstGeom>
          <a:noFill/>
        </p:spPr>
        <p:txBody>
          <a:bodyPr wrap="square" rtlCol="0">
            <a:spAutoFit/>
          </a:bodyPr>
          <a:lstStyle/>
          <a:p>
            <a:r>
              <a:rPr lang="en-US" sz="2800" dirty="0" err="1" smtClean="0">
                <a:latin typeface="Agency FB" panose="020B0503020202020204" pitchFamily="34" charset="0"/>
              </a:rPr>
              <a:t>Reccomendations</a:t>
            </a:r>
            <a:r>
              <a:rPr lang="en-US" sz="2800" dirty="0" smtClean="0">
                <a:latin typeface="Agency FB" panose="020B0503020202020204" pitchFamily="34" charset="0"/>
              </a:rPr>
              <a:t>(based on the solutions).</a:t>
            </a:r>
            <a:endParaRPr lang="en-US" sz="2800" dirty="0">
              <a:latin typeface="Agency FB" panose="020B0503020202020204" pitchFamily="34" charset="0"/>
            </a:endParaRPr>
          </a:p>
        </p:txBody>
      </p:sp>
    </p:spTree>
    <p:extLst>
      <p:ext uri="{BB962C8B-B14F-4D97-AF65-F5344CB8AC3E}">
        <p14:creationId xmlns:p14="http://schemas.microsoft.com/office/powerpoint/2010/main" val="2625074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946298"/>
          </a:xfrm>
          <a:prstGeom prst="rect">
            <a:avLst/>
          </a:prstGeom>
          <a:solidFill>
            <a:srgbClr val="2215C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b="1" dirty="0" smtClean="0">
                <a:latin typeface="Arial Rounded MT Bold" panose="020F0704030504030204" pitchFamily="34" charset="0"/>
              </a:rPr>
              <a:t>KEY FINDINGS</a:t>
            </a:r>
            <a:endParaRPr lang="en-US" sz="3200" b="1" dirty="0">
              <a:latin typeface="Arial Rounded MT Bold" panose="020F0704030504030204" pitchFamily="34" charset="0"/>
            </a:endParaRPr>
          </a:p>
        </p:txBody>
      </p:sp>
      <p:sp>
        <p:nvSpPr>
          <p:cNvPr id="6" name="Rectangle 5"/>
          <p:cNvSpPr/>
          <p:nvPr/>
        </p:nvSpPr>
        <p:spPr>
          <a:xfrm>
            <a:off x="355600" y="1121956"/>
            <a:ext cx="3840480" cy="2554545"/>
          </a:xfrm>
          <a:prstGeom prst="rect">
            <a:avLst/>
          </a:prstGeom>
        </p:spPr>
        <p:txBody>
          <a:bodyPr wrap="square">
            <a:spAutoFit/>
          </a:bodyPr>
          <a:lstStyle/>
          <a:p>
            <a:r>
              <a:rPr lang="en-US" sz="2000" b="1" dirty="0" smtClean="0"/>
              <a:t>1. Product Mix and Profitability in Oyo State:</a:t>
            </a:r>
          </a:p>
          <a:p>
            <a:r>
              <a:rPr lang="en-US" dirty="0" smtClean="0"/>
              <a:t>       </a:t>
            </a:r>
            <a:r>
              <a:rPr lang="en-US" sz="2000" dirty="0" smtClean="0">
                <a:latin typeface="Bahnschrift Light SemiCondensed" panose="020B0502040204020203" pitchFamily="34" charset="0"/>
              </a:rPr>
              <a:t>   Despite contributing the most to total revenue, Oyo State lacks profitability proportionate to its sales. This is attributed to a product mix that may not align with high-profit items.</a:t>
            </a:r>
            <a:endParaRPr lang="en-US" sz="2000" dirty="0">
              <a:latin typeface="Bahnschrift Light SemiCondensed" panose="020B0502040204020203" pitchFamily="34" charset="0"/>
            </a:endParaRPr>
          </a:p>
        </p:txBody>
      </p:sp>
      <p:pic>
        <p:nvPicPr>
          <p:cNvPr id="14" name="Picture 13"/>
          <p:cNvPicPr>
            <a:picLocks noChangeAspect="1"/>
          </p:cNvPicPr>
          <p:nvPr/>
        </p:nvPicPr>
        <p:blipFill>
          <a:blip r:embed="rId2"/>
          <a:stretch>
            <a:fillRect/>
          </a:stretch>
        </p:blipFill>
        <p:spPr>
          <a:xfrm>
            <a:off x="5597136" y="1019646"/>
            <a:ext cx="6107183" cy="2759164"/>
          </a:xfrm>
          <a:prstGeom prst="rect">
            <a:avLst/>
          </a:prstGeom>
        </p:spPr>
      </p:pic>
      <p:sp>
        <p:nvSpPr>
          <p:cNvPr id="19" name="Rectangle 18"/>
          <p:cNvSpPr/>
          <p:nvPr/>
        </p:nvSpPr>
        <p:spPr>
          <a:xfrm>
            <a:off x="355600" y="3687901"/>
            <a:ext cx="3515360" cy="2862322"/>
          </a:xfrm>
          <a:prstGeom prst="rect">
            <a:avLst/>
          </a:prstGeom>
        </p:spPr>
        <p:txBody>
          <a:bodyPr wrap="square">
            <a:spAutoFit/>
          </a:bodyPr>
          <a:lstStyle/>
          <a:p>
            <a:r>
              <a:rPr lang="en-US" sz="2000" b="1" dirty="0" smtClean="0"/>
              <a:t>2. Surge in A4 Paper Sales (December 2014):</a:t>
            </a:r>
          </a:p>
          <a:p>
            <a:r>
              <a:rPr lang="en-US" sz="2000" dirty="0"/>
              <a:t> </a:t>
            </a:r>
            <a:r>
              <a:rPr lang="en-US" sz="2000" dirty="0" smtClean="0"/>
              <a:t>        </a:t>
            </a:r>
            <a:r>
              <a:rPr lang="en-US" sz="2000" dirty="0" smtClean="0">
                <a:latin typeface="Bahnschrift Light SemiCondensed" panose="020B0502040204020203" pitchFamily="34" charset="0"/>
              </a:rPr>
              <a:t>A substantial increase in A4 paper sales during December 2014 indicates a notable market demand. Understanding the factors behind this surge can inform successful strategies for other products or periods.</a:t>
            </a:r>
            <a:endParaRPr lang="en-US" sz="2000" dirty="0">
              <a:latin typeface="Bahnschrift Light SemiCondensed" panose="020B0502040204020203" pitchFamily="34" charset="0"/>
            </a:endParaRPr>
          </a:p>
        </p:txBody>
      </p:sp>
      <p:pic>
        <p:nvPicPr>
          <p:cNvPr id="20" name="Picture 19"/>
          <p:cNvPicPr>
            <a:picLocks noChangeAspect="1"/>
          </p:cNvPicPr>
          <p:nvPr/>
        </p:nvPicPr>
        <p:blipFill>
          <a:blip r:embed="rId3"/>
          <a:stretch>
            <a:fillRect/>
          </a:stretch>
        </p:blipFill>
        <p:spPr>
          <a:xfrm>
            <a:off x="5775203" y="3852158"/>
            <a:ext cx="5929116" cy="2856538"/>
          </a:xfrm>
          <a:prstGeom prst="rect">
            <a:avLst/>
          </a:prstGeom>
        </p:spPr>
      </p:pic>
    </p:spTree>
    <p:extLst>
      <p:ext uri="{BB962C8B-B14F-4D97-AF65-F5344CB8AC3E}">
        <p14:creationId xmlns:p14="http://schemas.microsoft.com/office/powerpoint/2010/main" val="14575033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946298"/>
          </a:xfrm>
          <a:prstGeom prst="rect">
            <a:avLst/>
          </a:prstGeom>
          <a:solidFill>
            <a:srgbClr val="2215C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b="1" dirty="0" smtClean="0">
                <a:latin typeface="Arial Rounded MT Bold" panose="020F0704030504030204" pitchFamily="34" charset="0"/>
              </a:rPr>
              <a:t>KEY FINDINGS</a:t>
            </a:r>
            <a:endParaRPr lang="en-US" sz="3200" b="1" dirty="0">
              <a:latin typeface="Arial Rounded MT Bold" panose="020F0704030504030204" pitchFamily="34" charset="0"/>
            </a:endParaRPr>
          </a:p>
        </p:txBody>
      </p:sp>
      <p:sp>
        <p:nvSpPr>
          <p:cNvPr id="3" name="Rectangle 2"/>
          <p:cNvSpPr/>
          <p:nvPr/>
        </p:nvSpPr>
        <p:spPr>
          <a:xfrm>
            <a:off x="81280" y="1044416"/>
            <a:ext cx="4277360" cy="2554545"/>
          </a:xfrm>
          <a:prstGeom prst="rect">
            <a:avLst/>
          </a:prstGeom>
        </p:spPr>
        <p:txBody>
          <a:bodyPr wrap="square">
            <a:spAutoFit/>
          </a:bodyPr>
          <a:lstStyle/>
          <a:p>
            <a:r>
              <a:rPr lang="en-US" b="1" dirty="0" smtClean="0"/>
              <a:t>3. </a:t>
            </a:r>
            <a:r>
              <a:rPr lang="en-US" sz="2000" b="1" dirty="0" smtClean="0"/>
              <a:t>Disparity in Revenue Across Segments:</a:t>
            </a:r>
          </a:p>
          <a:p>
            <a:r>
              <a:rPr lang="en-US" sz="2000" dirty="0"/>
              <a:t> </a:t>
            </a:r>
            <a:r>
              <a:rPr lang="en-US" sz="2000" dirty="0" smtClean="0"/>
              <a:t>         </a:t>
            </a:r>
            <a:r>
              <a:rPr lang="en-US" sz="2000" dirty="0" smtClean="0">
                <a:latin typeface="Bahnschrift Light SemiCondensed" panose="020B0502040204020203" pitchFamily="34" charset="0"/>
              </a:rPr>
              <a:t>A significant gap in revenue between the most and least performing segments (54M vs. 2M Naira) highlights the need to explore contributing factors within each segment for more balanced business performance.</a:t>
            </a:r>
            <a:endParaRPr lang="en-US" sz="2000" dirty="0">
              <a:latin typeface="Bahnschrift Light SemiCondensed" panose="020B0502040204020203" pitchFamily="34" charset="0"/>
            </a:endParaRPr>
          </a:p>
        </p:txBody>
      </p:sp>
      <p:pic>
        <p:nvPicPr>
          <p:cNvPr id="4" name="Picture 3"/>
          <p:cNvPicPr>
            <a:picLocks noChangeAspect="1"/>
          </p:cNvPicPr>
          <p:nvPr/>
        </p:nvPicPr>
        <p:blipFill>
          <a:blip r:embed="rId2"/>
          <a:stretch>
            <a:fillRect/>
          </a:stretch>
        </p:blipFill>
        <p:spPr>
          <a:xfrm>
            <a:off x="5512352" y="1044416"/>
            <a:ext cx="6303728" cy="2854167"/>
          </a:xfrm>
          <a:prstGeom prst="rect">
            <a:avLst/>
          </a:prstGeom>
        </p:spPr>
      </p:pic>
      <p:sp>
        <p:nvSpPr>
          <p:cNvPr id="5" name="Rectangle 4"/>
          <p:cNvSpPr/>
          <p:nvPr/>
        </p:nvSpPr>
        <p:spPr>
          <a:xfrm>
            <a:off x="81280" y="4204176"/>
            <a:ext cx="4277360" cy="2554545"/>
          </a:xfrm>
          <a:prstGeom prst="rect">
            <a:avLst/>
          </a:prstGeom>
        </p:spPr>
        <p:txBody>
          <a:bodyPr wrap="square">
            <a:spAutoFit/>
          </a:bodyPr>
          <a:lstStyle/>
          <a:p>
            <a:r>
              <a:rPr lang="en-US" b="1" dirty="0" smtClean="0"/>
              <a:t>4</a:t>
            </a:r>
            <a:r>
              <a:rPr lang="en-US" sz="2000" b="1" dirty="0" smtClean="0"/>
              <a:t>. Biro, Notepad, and Markers as Key Revenue Drivers:</a:t>
            </a:r>
          </a:p>
          <a:p>
            <a:r>
              <a:rPr lang="en-US" sz="2000" dirty="0"/>
              <a:t> </a:t>
            </a:r>
            <a:r>
              <a:rPr lang="en-US" sz="2000" dirty="0" smtClean="0"/>
              <a:t>           </a:t>
            </a:r>
            <a:r>
              <a:rPr lang="en-US" sz="2000" dirty="0" smtClean="0">
                <a:latin typeface="Bahnschrift Light SemiCondensed" panose="020B0502040204020203" pitchFamily="34" charset="0"/>
              </a:rPr>
              <a:t>Biro, Notepad, and Markers emerge as pivotal revenue drivers, showcasing their popularity and market demand. Strategic focus on these items can further optimize sales and marketing efforts.</a:t>
            </a:r>
            <a:endParaRPr lang="en-US" sz="2000" dirty="0">
              <a:latin typeface="Bahnschrift Light SemiCondensed" panose="020B0502040204020203" pitchFamily="34" charset="0"/>
            </a:endParaRPr>
          </a:p>
        </p:txBody>
      </p:sp>
      <p:pic>
        <p:nvPicPr>
          <p:cNvPr id="7" name="Picture 6"/>
          <p:cNvPicPr>
            <a:picLocks noChangeAspect="1"/>
          </p:cNvPicPr>
          <p:nvPr/>
        </p:nvPicPr>
        <p:blipFill>
          <a:blip r:embed="rId3"/>
          <a:stretch>
            <a:fillRect/>
          </a:stretch>
        </p:blipFill>
        <p:spPr>
          <a:xfrm>
            <a:off x="5362046" y="3996701"/>
            <a:ext cx="6454034" cy="2744038"/>
          </a:xfrm>
          <a:prstGeom prst="rect">
            <a:avLst/>
          </a:prstGeom>
        </p:spPr>
      </p:pic>
    </p:spTree>
    <p:extLst>
      <p:ext uri="{BB962C8B-B14F-4D97-AF65-F5344CB8AC3E}">
        <p14:creationId xmlns:p14="http://schemas.microsoft.com/office/powerpoint/2010/main" val="14933588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946298"/>
          </a:xfrm>
          <a:prstGeom prst="rect">
            <a:avLst/>
          </a:prstGeom>
          <a:solidFill>
            <a:srgbClr val="2215C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b="1" dirty="0" smtClean="0">
                <a:latin typeface="Arial Rounded MT Bold" panose="020F0704030504030204" pitchFamily="34" charset="0"/>
              </a:rPr>
              <a:t>KEY FINDINGS</a:t>
            </a:r>
            <a:endParaRPr lang="en-US" sz="3200" b="1" dirty="0">
              <a:latin typeface="Arial Rounded MT Bold" panose="020F0704030504030204" pitchFamily="34" charset="0"/>
            </a:endParaRPr>
          </a:p>
        </p:txBody>
      </p:sp>
      <p:sp>
        <p:nvSpPr>
          <p:cNvPr id="3" name="Rectangle 2"/>
          <p:cNvSpPr/>
          <p:nvPr/>
        </p:nvSpPr>
        <p:spPr>
          <a:xfrm>
            <a:off x="132080" y="1060996"/>
            <a:ext cx="4196080" cy="3046988"/>
          </a:xfrm>
          <a:prstGeom prst="rect">
            <a:avLst/>
          </a:prstGeom>
        </p:spPr>
        <p:txBody>
          <a:bodyPr wrap="square">
            <a:spAutoFit/>
          </a:bodyPr>
          <a:lstStyle/>
          <a:p>
            <a:r>
              <a:rPr lang="en-US" sz="2400" b="1" dirty="0" smtClean="0"/>
              <a:t>5. Small Business Segment Leading in Profitability:</a:t>
            </a:r>
          </a:p>
          <a:p>
            <a:r>
              <a:rPr lang="en-US" sz="2400" dirty="0"/>
              <a:t> </a:t>
            </a:r>
            <a:r>
              <a:rPr lang="en-US" sz="2400" dirty="0" smtClean="0"/>
              <a:t>          </a:t>
            </a:r>
            <a:r>
              <a:rPr lang="en-US" sz="2400" dirty="0" smtClean="0">
                <a:latin typeface="Bahnschrift Light SemiCondensed" panose="020B0502040204020203" pitchFamily="34" charset="0"/>
              </a:rPr>
              <a:t>The Small Business segment stands out as the most profitable, emphasizing the potential for targeted strategies within this category to enhance overall profitability.</a:t>
            </a:r>
            <a:endParaRPr lang="en-US" sz="2400" dirty="0">
              <a:latin typeface="Bahnschrift Light SemiCondensed" panose="020B0502040204020203" pitchFamily="34" charset="0"/>
            </a:endParaRPr>
          </a:p>
        </p:txBody>
      </p:sp>
      <p:pic>
        <p:nvPicPr>
          <p:cNvPr id="4" name="Picture 3"/>
          <p:cNvPicPr>
            <a:picLocks noChangeAspect="1"/>
          </p:cNvPicPr>
          <p:nvPr/>
        </p:nvPicPr>
        <p:blipFill>
          <a:blip r:embed="rId2"/>
          <a:stretch>
            <a:fillRect/>
          </a:stretch>
        </p:blipFill>
        <p:spPr>
          <a:xfrm>
            <a:off x="5398250" y="1060996"/>
            <a:ext cx="6282782" cy="3175724"/>
          </a:xfrm>
          <a:prstGeom prst="rect">
            <a:avLst/>
          </a:prstGeom>
        </p:spPr>
      </p:pic>
    </p:spTree>
    <p:extLst>
      <p:ext uri="{BB962C8B-B14F-4D97-AF65-F5344CB8AC3E}">
        <p14:creationId xmlns:p14="http://schemas.microsoft.com/office/powerpoint/2010/main" val="28187481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946298"/>
          </a:xfrm>
          <a:prstGeom prst="rect">
            <a:avLst/>
          </a:prstGeom>
          <a:solidFill>
            <a:srgbClr val="2215C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b="1" dirty="0" smtClean="0">
                <a:latin typeface="Arial Rounded MT Bold" panose="020F0704030504030204" pitchFamily="34" charset="0"/>
              </a:rPr>
              <a:t>RECOMMENDATIONS</a:t>
            </a:r>
          </a:p>
        </p:txBody>
      </p:sp>
      <p:sp>
        <p:nvSpPr>
          <p:cNvPr id="3" name="Rectangle 2"/>
          <p:cNvSpPr/>
          <p:nvPr/>
        </p:nvSpPr>
        <p:spPr>
          <a:xfrm>
            <a:off x="284480" y="1189335"/>
            <a:ext cx="5567680" cy="1323439"/>
          </a:xfrm>
          <a:prstGeom prst="rect">
            <a:avLst/>
          </a:prstGeom>
        </p:spPr>
        <p:txBody>
          <a:bodyPr wrap="square">
            <a:spAutoFit/>
          </a:bodyPr>
          <a:lstStyle/>
          <a:p>
            <a:r>
              <a:rPr lang="en-US" sz="2000" b="1" dirty="0" smtClean="0"/>
              <a:t>Leverage A4 Paper Success:</a:t>
            </a:r>
          </a:p>
          <a:p>
            <a:r>
              <a:rPr lang="en-US" dirty="0"/>
              <a:t> </a:t>
            </a:r>
            <a:r>
              <a:rPr lang="en-US" dirty="0" smtClean="0"/>
              <a:t>        </a:t>
            </a:r>
            <a:r>
              <a:rPr lang="en-US" sz="2000" dirty="0" smtClean="0"/>
              <a:t>Capitalize on the success of A4 paper sales by investigating and replicating the strategies that contributed to the surge in December 2014</a:t>
            </a:r>
            <a:r>
              <a:rPr lang="en-US" dirty="0" smtClean="0"/>
              <a:t>.</a:t>
            </a:r>
            <a:endParaRPr lang="en-US" dirty="0"/>
          </a:p>
        </p:txBody>
      </p:sp>
      <p:sp>
        <p:nvSpPr>
          <p:cNvPr id="4" name="Rectangle 3"/>
          <p:cNvSpPr/>
          <p:nvPr/>
        </p:nvSpPr>
        <p:spPr>
          <a:xfrm>
            <a:off x="284480" y="2755811"/>
            <a:ext cx="6096000" cy="1631216"/>
          </a:xfrm>
          <a:prstGeom prst="rect">
            <a:avLst/>
          </a:prstGeom>
        </p:spPr>
        <p:txBody>
          <a:bodyPr>
            <a:spAutoFit/>
          </a:bodyPr>
          <a:lstStyle/>
          <a:p>
            <a:r>
              <a:rPr lang="en-US" sz="2000" b="1" dirty="0" smtClean="0"/>
              <a:t>Segment-Specific Strategies:</a:t>
            </a:r>
          </a:p>
          <a:p>
            <a:r>
              <a:rPr lang="en-US" dirty="0"/>
              <a:t> </a:t>
            </a:r>
            <a:r>
              <a:rPr lang="en-US" dirty="0" smtClean="0"/>
              <a:t>       </a:t>
            </a:r>
            <a:r>
              <a:rPr lang="en-US" sz="2000" dirty="0" smtClean="0"/>
              <a:t>Develop segment-specific strategies to address the revenue gap between segments, tailoring marketing and product offerings to the unique needs and preferences of each segment.</a:t>
            </a:r>
            <a:endParaRPr lang="en-US" sz="2000" dirty="0"/>
          </a:p>
        </p:txBody>
      </p:sp>
      <p:sp>
        <p:nvSpPr>
          <p:cNvPr id="5" name="Rectangle 4"/>
          <p:cNvSpPr/>
          <p:nvPr/>
        </p:nvSpPr>
        <p:spPr>
          <a:xfrm>
            <a:off x="171236" y="4801474"/>
            <a:ext cx="6096000" cy="1631216"/>
          </a:xfrm>
          <a:prstGeom prst="rect">
            <a:avLst/>
          </a:prstGeom>
        </p:spPr>
        <p:txBody>
          <a:bodyPr>
            <a:spAutoFit/>
          </a:bodyPr>
          <a:lstStyle/>
          <a:p>
            <a:r>
              <a:rPr lang="en-US" sz="2000" b="1" dirty="0" smtClean="0"/>
              <a:t>Strategic Focus on Key Revenue Drivers:</a:t>
            </a:r>
          </a:p>
          <a:p>
            <a:r>
              <a:rPr lang="en-US" sz="2000" dirty="0"/>
              <a:t> </a:t>
            </a:r>
            <a:r>
              <a:rPr lang="en-US" sz="2000" dirty="0" smtClean="0"/>
              <a:t>        Direct strategic efforts towards Biro, Notepad, and Markers, leveraging their popularity to optimize marketing, inventory management, and potential bundling promotions</a:t>
            </a:r>
            <a:r>
              <a:rPr lang="en-US" dirty="0" smtClean="0"/>
              <a:t>.</a:t>
            </a:r>
            <a:endParaRPr lang="en-US" dirty="0"/>
          </a:p>
        </p:txBody>
      </p:sp>
    </p:spTree>
    <p:extLst>
      <p:ext uri="{BB962C8B-B14F-4D97-AF65-F5344CB8AC3E}">
        <p14:creationId xmlns:p14="http://schemas.microsoft.com/office/powerpoint/2010/main" val="41152864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946298"/>
          </a:xfrm>
          <a:prstGeom prst="rect">
            <a:avLst/>
          </a:prstGeom>
          <a:solidFill>
            <a:srgbClr val="2215C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b="1" dirty="0" smtClean="0">
                <a:latin typeface="Arial Rounded MT Bold" panose="020F0704030504030204" pitchFamily="34" charset="0"/>
              </a:rPr>
              <a:t>RECOMMENDATIONS</a:t>
            </a:r>
            <a:endParaRPr lang="en-US" sz="3200" b="1" dirty="0">
              <a:latin typeface="Arial Rounded MT Bold" panose="020F0704030504030204" pitchFamily="34" charset="0"/>
            </a:endParaRPr>
          </a:p>
        </p:txBody>
      </p:sp>
      <p:sp>
        <p:nvSpPr>
          <p:cNvPr id="3" name="Rectangle 2"/>
          <p:cNvSpPr/>
          <p:nvPr/>
        </p:nvSpPr>
        <p:spPr>
          <a:xfrm>
            <a:off x="150687" y="1020584"/>
            <a:ext cx="6096000" cy="2308324"/>
          </a:xfrm>
          <a:prstGeom prst="rect">
            <a:avLst/>
          </a:prstGeom>
        </p:spPr>
        <p:txBody>
          <a:bodyPr>
            <a:spAutoFit/>
          </a:bodyPr>
          <a:lstStyle/>
          <a:p>
            <a:r>
              <a:rPr lang="en-US" sz="2400" b="1" dirty="0" smtClean="0"/>
              <a:t>Expand Success in Small Business Segment:</a:t>
            </a:r>
          </a:p>
          <a:p>
            <a:r>
              <a:rPr lang="en-US" dirty="0"/>
              <a:t> </a:t>
            </a:r>
            <a:r>
              <a:rPr lang="en-US" dirty="0" smtClean="0"/>
              <a:t>    </a:t>
            </a:r>
            <a:r>
              <a:rPr lang="en-US" sz="2400" dirty="0" smtClean="0">
                <a:latin typeface="Bahnschrift Light SemiCondensed" panose="020B0502040204020203" pitchFamily="34" charset="0"/>
              </a:rPr>
              <a:t>Understand the factors driving profitability in the Small Business segment and explore ways to replicate this success in other segments, fostering a balanced and lucrative business model.</a:t>
            </a:r>
            <a:endParaRPr lang="en-US" sz="2400" dirty="0">
              <a:latin typeface="Bahnschrift Light SemiCondensed" panose="020B0502040204020203" pitchFamily="34" charset="0"/>
            </a:endParaRPr>
          </a:p>
        </p:txBody>
      </p:sp>
    </p:spTree>
    <p:extLst>
      <p:ext uri="{BB962C8B-B14F-4D97-AF65-F5344CB8AC3E}">
        <p14:creationId xmlns:p14="http://schemas.microsoft.com/office/powerpoint/2010/main" val="14486962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946298"/>
          </a:xfrm>
          <a:prstGeom prst="rect">
            <a:avLst/>
          </a:prstGeom>
          <a:solidFill>
            <a:srgbClr val="2215C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b="1" dirty="0" smtClean="0">
                <a:latin typeface="Arial Rounded MT Bold" panose="020F0704030504030204" pitchFamily="34" charset="0"/>
              </a:rPr>
              <a:t>CONCLUSION</a:t>
            </a:r>
            <a:endParaRPr lang="en-US" sz="3200" b="1" dirty="0">
              <a:latin typeface="Arial Rounded MT Bold" panose="020F0704030504030204" pitchFamily="34" charset="0"/>
            </a:endParaRPr>
          </a:p>
        </p:txBody>
      </p:sp>
      <p:sp>
        <p:nvSpPr>
          <p:cNvPr id="3" name="Rectangle 2"/>
          <p:cNvSpPr/>
          <p:nvPr/>
        </p:nvSpPr>
        <p:spPr>
          <a:xfrm>
            <a:off x="345896" y="1099335"/>
            <a:ext cx="11561852" cy="4708981"/>
          </a:xfrm>
          <a:prstGeom prst="rect">
            <a:avLst/>
          </a:prstGeom>
        </p:spPr>
        <p:txBody>
          <a:bodyPr wrap="square">
            <a:spAutoFit/>
          </a:bodyPr>
          <a:lstStyle/>
          <a:p>
            <a:r>
              <a:rPr lang="en-US" sz="2000" b="0" i="0" dirty="0" smtClean="0">
                <a:solidFill>
                  <a:srgbClr val="222222"/>
                </a:solidFill>
                <a:effectLst/>
                <a:latin typeface="Bahnschrift Light SemiCondensed" panose="020B0502040204020203" pitchFamily="34" charset="0"/>
              </a:rPr>
              <a:t>In conclusion, our analysis has peeled back layers of insight into the intricacies of product performance, revenue distribution, and segment profitability within our business landscape. The examination of Oyo State's contribution, the surge in A4 paper sales, and the disparities across segments has unearthed critical aspects of our market dynamics.</a:t>
            </a:r>
          </a:p>
          <a:p>
            <a:r>
              <a:rPr lang="en-US" sz="2000" b="0" i="0" dirty="0" smtClean="0">
                <a:solidFill>
                  <a:srgbClr val="222222"/>
                </a:solidFill>
                <a:effectLst/>
                <a:latin typeface="Bahnschrift Light SemiCondensed" panose="020B0502040204020203" pitchFamily="34" charset="0"/>
              </a:rPr>
              <a:t>The prominence of Biro, Notepad, and Markers as revenue drivers and the profitability of the Small Business segment underscore significant areas of strength within our operations. It is evident that these elements play a pivotal role in shaping our financial landscape.</a:t>
            </a:r>
          </a:p>
          <a:p>
            <a:r>
              <a:rPr lang="en-US" sz="2000" b="0" i="0" dirty="0" smtClean="0">
                <a:solidFill>
                  <a:srgbClr val="222222"/>
                </a:solidFill>
                <a:effectLst/>
                <a:latin typeface="Bahnschrift Light SemiCondensed" panose="020B0502040204020203" pitchFamily="34" charset="0"/>
              </a:rPr>
              <a:t>Moreover, the positive trend in profitability from 2013 to 2014 signifies an encouraging trajectory for our business. However, challenges, particularly in aligning profitability with sales in Oyo State and addressing revenue imbalances across segments, demand strategic attention.</a:t>
            </a:r>
          </a:p>
          <a:p>
            <a:r>
              <a:rPr lang="en-US" sz="2000" b="0" i="0" dirty="0" smtClean="0">
                <a:solidFill>
                  <a:srgbClr val="222222"/>
                </a:solidFill>
                <a:effectLst/>
                <a:latin typeface="Bahnschrift Light SemiCondensed" panose="020B0502040204020203" pitchFamily="34" charset="0"/>
              </a:rPr>
              <a:t>By delving into these nuances, we are better equipped to navigate the complex terrain of our market. The imperative now lies in implementing judicious strategies that capitalize on our strengths, address challenges, and chart a course for sustained growth and market responsiveness.</a:t>
            </a:r>
          </a:p>
          <a:p>
            <a:r>
              <a:rPr lang="en-US" sz="2000" b="0" i="0" dirty="0" smtClean="0">
                <a:solidFill>
                  <a:srgbClr val="222222"/>
                </a:solidFill>
                <a:effectLst/>
                <a:latin typeface="Bahnschrift Light SemiCondensed" panose="020B0502040204020203" pitchFamily="34" charset="0"/>
              </a:rPr>
              <a:t>This synthesis of findings not only provides us with a comprehensive understanding of our current standing but also serves as a compass for steering our business towards a future of enhanced performance and profitability.</a:t>
            </a:r>
            <a:endParaRPr lang="en-US" sz="2000" b="0" i="0" dirty="0">
              <a:solidFill>
                <a:srgbClr val="222222"/>
              </a:solidFill>
              <a:effectLst/>
              <a:latin typeface="Bahnschrift Light SemiCondensed" panose="020B0502040204020203" pitchFamily="34" charset="0"/>
            </a:endParaRPr>
          </a:p>
        </p:txBody>
      </p:sp>
    </p:spTree>
    <p:extLst>
      <p:ext uri="{BB962C8B-B14F-4D97-AF65-F5344CB8AC3E}">
        <p14:creationId xmlns:p14="http://schemas.microsoft.com/office/powerpoint/2010/main" val="339217205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8368</TotalTime>
  <Words>618</Words>
  <Application>Microsoft Office PowerPoint</Application>
  <PresentationFormat>Widescreen</PresentationFormat>
  <Paragraphs>44</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Agency FB</vt:lpstr>
      <vt:lpstr>Arial</vt:lpstr>
      <vt:lpstr>Arial Rounded MT Bold</vt:lpstr>
      <vt:lpstr>Bahnschrift Light SemiCondensed</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25</cp:revision>
  <dcterms:created xsi:type="dcterms:W3CDTF">2023-12-22T12:16:53Z</dcterms:created>
  <dcterms:modified xsi:type="dcterms:W3CDTF">2023-12-28T07:45:26Z</dcterms:modified>
</cp:coreProperties>
</file>

<file path=docProps/thumbnail.jpeg>
</file>